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7" r:id="rId3"/>
    <p:sldId id="264" r:id="rId4"/>
    <p:sldId id="268" r:id="rId5"/>
    <p:sldId id="265" r:id="rId6"/>
    <p:sldId id="273" r:id="rId7"/>
    <p:sldId id="266" r:id="rId8"/>
    <p:sldId id="274" r:id="rId9"/>
    <p:sldId id="257" r:id="rId10"/>
    <p:sldId id="258" r:id="rId11"/>
    <p:sldId id="259" r:id="rId12"/>
    <p:sldId id="260" r:id="rId13"/>
    <p:sldId id="261" r:id="rId14"/>
    <p:sldId id="262" r:id="rId15"/>
    <p:sldId id="270" r:id="rId16"/>
    <p:sldId id="271" r:id="rId17"/>
    <p:sldId id="269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27"/>
    <p:restoredTop sz="94643"/>
  </p:normalViewPr>
  <p:slideViewPr>
    <p:cSldViewPr snapToGrid="0" snapToObjects="1">
      <p:cViewPr varScale="1">
        <p:scale>
          <a:sx n="139" d="100"/>
          <a:sy n="139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EFC84C-BCFB-FE47-8FF3-B8A80ECFBF84}" type="datetimeFigureOut">
              <a:rPr lang="en-US" smtClean="0"/>
              <a:t>8/21/18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476EE-7442-F14F-B8F6-EE3592E97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38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279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07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70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7228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0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33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8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40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58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47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63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770FC-1DA2-F142-9C8E-AFB227CF8692}" type="datetimeFigureOut">
              <a:rPr lang="en-US" smtClean="0"/>
              <a:t>8/21/18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D906C-3871-094F-9943-6C2E0CB20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703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blogs.agilefaqs.com/2011/02/01/inverting-the-testing-pyramid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hyperlink" Target="http://voicelabs.co/2016/09/12/can-anyone-develop-new-skills-for-the-upcoming-google-assistant-like-for-alexa-and-if-yes-how/" TargetMode="External"/><Relationship Id="rId6" Type="http://schemas.openxmlformats.org/officeDocument/2006/relationships/hyperlink" Target="https://youtu.be/71kmFOka84U" TargetMode="External"/><Relationship Id="rId7" Type="http://schemas.openxmlformats.org/officeDocument/2006/relationships/hyperlink" Target="https://youtu.be/tHJYbmS1kL0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kT3NMsQ3k2I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https://www.youtube.com/watch?v=484kb2tn-KI&amp;feature=youtu.be" TargetMode="External"/><Relationship Id="rId6" Type="http://schemas.openxmlformats.org/officeDocument/2006/relationships/hyperlink" Target="https://docs.google.com/viewer?url=https://github.com/dwk894/CS5551FS16_Pocket_Manager/raw/master/Documentation/Project_Presentation_Slides/COMP-SCI_5551_(FS16)_-_Project_Presentation_-_Slides_-_PDF.pdf" TargetMode="External"/><Relationship Id="rId7" Type="http://schemas.openxmlformats.org/officeDocument/2006/relationships/hyperlink" Target="https://www.youtube.com/watch?v=jDlG3VnnlKg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rive.google.com/file/d/0BwU52vVsOahFVUNuV29yOVBjZ2M/view?usp=sharing" TargetMode="Externa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hyperlink" Target="http://nevonprojects.com/banking-bot-project/" TargetMode="External"/><Relationship Id="rId20" Type="http://schemas.openxmlformats.org/officeDocument/2006/relationships/hyperlink" Target="http://nevonprojects.com/automatic-answer-checker/" TargetMode="External"/><Relationship Id="rId10" Type="http://schemas.openxmlformats.org/officeDocument/2006/relationships/hyperlink" Target="http://nevonprojects.com/sentiment-based-movie-rating-system/" TargetMode="External"/><Relationship Id="rId11" Type="http://schemas.openxmlformats.org/officeDocument/2006/relationships/hyperlink" Target="http://nevonprojects.com/online-ai-shopping-with-m-wallet-system/" TargetMode="External"/><Relationship Id="rId12" Type="http://schemas.openxmlformats.org/officeDocument/2006/relationships/hyperlink" Target="http://nevonprojects.com/question-paper-generator-system/" TargetMode="External"/><Relationship Id="rId13" Type="http://schemas.openxmlformats.org/officeDocument/2006/relationships/hyperlink" Target="http://nevonprojects.com/student-information-chatbot-project/" TargetMode="External"/><Relationship Id="rId14" Type="http://schemas.openxmlformats.org/officeDocument/2006/relationships/hyperlink" Target="http://nevonprojects.com/website-evaluation-using-opinion-mining/" TargetMode="External"/><Relationship Id="rId15" Type="http://schemas.openxmlformats.org/officeDocument/2006/relationships/hyperlink" Target="http://nevonprojects.com/android-attendance-system/" TargetMode="External"/><Relationship Id="rId16" Type="http://schemas.openxmlformats.org/officeDocument/2006/relationships/hyperlink" Target="http://nevonprojects.com/intelligent-tourist-system-project/" TargetMode="External"/><Relationship Id="rId17" Type="http://schemas.openxmlformats.org/officeDocument/2006/relationships/hyperlink" Target="http://nevonprojects.com/ai-desktop-partner/" TargetMode="External"/><Relationship Id="rId18" Type="http://schemas.openxmlformats.org/officeDocument/2006/relationships/hyperlink" Target="http://nevonprojects.com/intelligent-chat-bot/" TargetMode="External"/><Relationship Id="rId19" Type="http://schemas.openxmlformats.org/officeDocument/2006/relationships/hyperlink" Target="http://nevonprojects.com/stock-market-analyzer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evonprojects.com/college-enquiry-chat-bot/" TargetMode="External"/><Relationship Id="rId3" Type="http://schemas.openxmlformats.org/officeDocument/2006/relationships/hyperlink" Target="http://nevonprojects.com/stream-analysis-for-career-choice-aptitude-tests/" TargetMode="External"/><Relationship Id="rId4" Type="http://schemas.openxmlformats.org/officeDocument/2006/relationships/hyperlink" Target="http://nevonprojects.com/product-review-analysis-for-genuine-rating/" TargetMode="External"/><Relationship Id="rId5" Type="http://schemas.openxmlformats.org/officeDocument/2006/relationships/hyperlink" Target="http://nevonprojects.com/android-smart-city-traveler/" TargetMode="External"/><Relationship Id="rId6" Type="http://schemas.openxmlformats.org/officeDocument/2006/relationships/hyperlink" Target="http://nevonprojects.com/artificial-intelligence-dietician/" TargetMode="External"/><Relationship Id="rId7" Type="http://schemas.openxmlformats.org/officeDocument/2006/relationships/hyperlink" Target="http://nevonprojects.com/heart-disease-prediction-project/" TargetMode="External"/><Relationship Id="rId8" Type="http://schemas.openxmlformats.org/officeDocument/2006/relationships/hyperlink" Target="http://nevonprojects.com/smart-health-consulting-project/" TargetMode="Externa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hyperlink" Target="http://nevonprojects.com/extended-aes-with-custom-configurable-encryption/" TargetMode="External"/><Relationship Id="rId20" Type="http://schemas.openxmlformats.org/officeDocument/2006/relationships/hyperlink" Target="http://nevonprojects.com/online-bookstore-system-on-cloud-infrastructure/" TargetMode="External"/><Relationship Id="rId21" Type="http://schemas.openxmlformats.org/officeDocument/2006/relationships/hyperlink" Target="http://nevonprojects.com/cloud-based-online-blood-bank-system/" TargetMode="External"/><Relationship Id="rId22" Type="http://schemas.openxmlformats.org/officeDocument/2006/relationships/hyperlink" Target="http://nevonprojects.com/cloud-based-local-train-ticketing-system/" TargetMode="External"/><Relationship Id="rId23" Type="http://schemas.openxmlformats.org/officeDocument/2006/relationships/hyperlink" Target="http://nevonprojects.com/cloud-based-bus-pass-system/" TargetMode="External"/><Relationship Id="rId24" Type="http://schemas.openxmlformats.org/officeDocument/2006/relationships/hyperlink" Target="http://nevonprojects.com/cloud-based-career-guidance-system/" TargetMode="External"/><Relationship Id="rId25" Type="http://schemas.openxmlformats.org/officeDocument/2006/relationships/hyperlink" Target="http://nevonprojects.com/android-bluetooth-chat/" TargetMode="External"/><Relationship Id="rId26" Type="http://schemas.openxmlformats.org/officeDocument/2006/relationships/hyperlink" Target="http://nevonprojects.com/bus-pass-with-barcode-card-scan/" TargetMode="External"/><Relationship Id="rId27" Type="http://schemas.openxmlformats.org/officeDocument/2006/relationships/hyperlink" Target="http://nevonprojects.com/bus-pass-with-webcam-scan/" TargetMode="External"/><Relationship Id="rId28" Type="http://schemas.openxmlformats.org/officeDocument/2006/relationships/hyperlink" Target="http://nevonprojects.com/employee-attendance-system-by-qr-scan/" TargetMode="External"/><Relationship Id="rId29" Type="http://schemas.openxmlformats.org/officeDocument/2006/relationships/hyperlink" Target="http://nevonprojects.com/online-printed-t-shirt-designing/" TargetMode="External"/><Relationship Id="rId10" Type="http://schemas.openxmlformats.org/officeDocument/2006/relationships/hyperlink" Target="http://nevonprojects.com/e-commerce-product-rating-based-on-customer-review-mining/" TargetMode="External"/><Relationship Id="rId11" Type="http://schemas.openxmlformats.org/officeDocument/2006/relationships/hyperlink" Target="http://nevonprojects.com/3-way-encryption-image-staganography/" TargetMode="External"/><Relationship Id="rId12" Type="http://schemas.openxmlformats.org/officeDocument/2006/relationships/hyperlink" Target="http://nevonprojects.com/canteen-automation-system/" TargetMode="External"/><Relationship Id="rId13" Type="http://schemas.openxmlformats.org/officeDocument/2006/relationships/hyperlink" Target="http://nevonprojects.com/engineering-college-automation-and-scheduling-system/" TargetMode="External"/><Relationship Id="rId14" Type="http://schemas.openxmlformats.org/officeDocument/2006/relationships/hyperlink" Target="http://nevonprojects.com/fingerprint-voting-system-project-2/" TargetMode="External"/><Relationship Id="rId15" Type="http://schemas.openxmlformats.org/officeDocument/2006/relationships/hyperlink" Target="http://nevonprojects.com/employee-hourly-attendance-by-barcode-scan/" TargetMode="External"/><Relationship Id="rId16" Type="http://schemas.openxmlformats.org/officeDocument/2006/relationships/hyperlink" Target="http://nevonprojects.com/android-based-universal-ticketing-project/" TargetMode="External"/><Relationship Id="rId17" Type="http://schemas.openxmlformats.org/officeDocument/2006/relationships/hyperlink" Target="http://nevonprojects.com/smart-health-prediction-using-data-mining/" TargetMode="External"/><Relationship Id="rId18" Type="http://schemas.openxmlformats.org/officeDocument/2006/relationships/hyperlink" Target="http://nevonprojects.com/erp-system-for-institutes/" TargetMode="External"/><Relationship Id="rId19" Type="http://schemas.openxmlformats.org/officeDocument/2006/relationships/hyperlink" Target="http://nevonprojects.com/efficient-doctor-patient-portal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evonprojects.com/online-mobile-recharge-portal-project/" TargetMode="External"/><Relationship Id="rId3" Type="http://schemas.openxmlformats.org/officeDocument/2006/relationships/hyperlink" Target="http://nevonprojects.com/detecting-e-banking-phishing-websites-using-associative-classification/" TargetMode="External"/><Relationship Id="rId4" Type="http://schemas.openxmlformats.org/officeDocument/2006/relationships/hyperlink" Target="http://nevonprojects.com/vehicle-tracking-using-driver-mobile-gps-tracking/" TargetMode="External"/><Relationship Id="rId5" Type="http://schemas.openxmlformats.org/officeDocument/2006/relationships/hyperlink" Target="http://nevonprojects.com/sentiment-analysis-for-product-rating/" TargetMode="External"/><Relationship Id="rId6" Type="http://schemas.openxmlformats.org/officeDocument/2006/relationships/hyperlink" Target="http://nevonprojects.com/fingerprint-based-atm-system/" TargetMode="External"/><Relationship Id="rId7" Type="http://schemas.openxmlformats.org/officeDocument/2006/relationships/hyperlink" Target="http://nevonprojects.com/image-encryption-using-aes-algorithm/" TargetMode="External"/><Relationship Id="rId8" Type="http://schemas.openxmlformats.org/officeDocument/2006/relationships/hyperlink" Target="http://nevonprojects.com/image-encryption-using-triple-de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o.gl/forms/RzHHUiNWUsiI8j3n1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CS5551 Advanced Software Engineering</a:t>
            </a:r>
            <a:endParaRPr lang="en-US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Georgia" charset="0"/>
                <a:ea typeface="Georgia" charset="0"/>
                <a:cs typeface="Georgia" charset="0"/>
              </a:rPr>
              <a:t>Introduction to ASE</a:t>
            </a:r>
            <a:endParaRPr lang="en-US" sz="4400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4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UML</a:t>
            </a:r>
            <a:r>
              <a:rPr lang="en-US" smtClean="0">
                <a:latin typeface="Georgia" charset="0"/>
                <a:ea typeface="Georgia" charset="0"/>
                <a:cs typeface="Georgia" charset="0"/>
              </a:rPr>
              <a:t>: Unified Modeling Language</a:t>
            </a:r>
            <a:endParaRPr lang="en-US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67" y="2210594"/>
            <a:ext cx="9929283" cy="4017300"/>
          </a:xfrm>
        </p:spPr>
      </p:pic>
    </p:spTree>
    <p:extLst>
      <p:ext uri="{BB962C8B-B14F-4D97-AF65-F5344CB8AC3E}">
        <p14:creationId xmlns:p14="http://schemas.microsoft.com/office/powerpoint/2010/main" val="1367306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smtClean="0">
                <a:latin typeface="Georgia" charset="0"/>
                <a:ea typeface="Georgia" charset="0"/>
                <a:cs typeface="Georgia" charset="0"/>
              </a:rPr>
              <a:t>Testing</a:t>
            </a:r>
            <a:endParaRPr lang="en-US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84700"/>
            <a:ext cx="10337800" cy="5873300"/>
          </a:xfrm>
        </p:spPr>
      </p:pic>
      <p:sp>
        <p:nvSpPr>
          <p:cNvPr id="5" name="Rectangle 4"/>
          <p:cNvSpPr/>
          <p:nvPr/>
        </p:nvSpPr>
        <p:spPr>
          <a:xfrm>
            <a:off x="0" y="6488668"/>
            <a:ext cx="98552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3"/>
              </a:rPr>
              <a:t>https</a:t>
            </a:r>
            <a:r>
              <a:rPr lang="en-US" sz="1400" dirty="0">
                <a:hlinkClick r:id="rId3"/>
              </a:rPr>
              <a:t>://blogs.agilefaqs.com/2011/02/01/inverting-the-testing-pyramid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/>
              <a:t>  - Naresh </a:t>
            </a:r>
            <a:r>
              <a:rPr lang="en-US" sz="1400" dirty="0" smtClean="0"/>
              <a:t>Jain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7230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Cloud Computing</a:t>
            </a:r>
            <a:endParaRPr lang="en-US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04" y="1749161"/>
            <a:ext cx="6500013" cy="4351338"/>
          </a:xfrm>
        </p:spPr>
      </p:pic>
      <p:sp>
        <p:nvSpPr>
          <p:cNvPr id="5" name="Rectangle 4"/>
          <p:cNvSpPr/>
          <p:nvPr/>
        </p:nvSpPr>
        <p:spPr>
          <a:xfrm>
            <a:off x="542404" y="6447368"/>
            <a:ext cx="5511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Georgia" charset="0"/>
                <a:ea typeface="Georgia" charset="0"/>
                <a:cs typeface="Georgia" charset="0"/>
              </a:rPr>
              <a:t>http://</a:t>
            </a:r>
            <a:r>
              <a:rPr lang="en-US" dirty="0" err="1" smtClean="0">
                <a:latin typeface="Georgia" charset="0"/>
                <a:ea typeface="Georgia" charset="0"/>
                <a:cs typeface="Georgia" charset="0"/>
              </a:rPr>
              <a:t>bbcr.uwaterloo.ca</a:t>
            </a:r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en-US" dirty="0" err="1" smtClean="0">
                <a:latin typeface="Georgia" charset="0"/>
                <a:ea typeface="Georgia" charset="0"/>
                <a:cs typeface="Georgia" charset="0"/>
              </a:rPr>
              <a:t>SubGroup</a:t>
            </a:r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/</a:t>
            </a:r>
            <a:r>
              <a:rPr lang="en-US" dirty="0" err="1" smtClean="0">
                <a:latin typeface="Georgia" charset="0"/>
                <a:ea typeface="Georgia" charset="0"/>
                <a:cs typeface="Georgia" charset="0"/>
              </a:rPr>
              <a:t>security_bbcr</a:t>
            </a:r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/</a:t>
            </a:r>
            <a:endParaRPr lang="en-US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849" y="640292"/>
            <a:ext cx="5945819" cy="352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080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Georgia" charset="0"/>
                <a:ea typeface="Georgia" charset="0"/>
                <a:cs typeface="Georgia" charset="0"/>
              </a:rPr>
              <a:t>JavaScript Everywhere</a:t>
            </a:r>
            <a:endParaRPr lang="en-US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43" y="1666968"/>
            <a:ext cx="5530984" cy="4351338"/>
          </a:xfrm>
        </p:spPr>
      </p:pic>
      <p:sp>
        <p:nvSpPr>
          <p:cNvPr id="5" name="Rectangle 4"/>
          <p:cNvSpPr/>
          <p:nvPr/>
        </p:nvSpPr>
        <p:spPr>
          <a:xfrm>
            <a:off x="1019143" y="6207667"/>
            <a:ext cx="36516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smtClean="0"/>
              <a:t>https://</a:t>
            </a:r>
            <a:r>
              <a:rPr lang="en-US" sz="1400" dirty="0" err="1" smtClean="0"/>
              <a:t>dzone.com</a:t>
            </a:r>
            <a:r>
              <a:rPr lang="en-US" sz="1400" dirty="0" smtClean="0"/>
              <a:t>/articles/</a:t>
            </a:r>
            <a:r>
              <a:rPr lang="en-US" sz="1400" dirty="0" err="1" smtClean="0"/>
              <a:t>javascript-javascript</a:t>
            </a:r>
            <a:endParaRPr lang="en-US" sz="1400" dirty="0"/>
          </a:p>
        </p:txBody>
      </p:sp>
      <p:sp>
        <p:nvSpPr>
          <p:cNvPr id="6" name="Rectangle 5"/>
          <p:cNvSpPr/>
          <p:nvPr/>
        </p:nvSpPr>
        <p:spPr>
          <a:xfrm>
            <a:off x="5889727" y="6207667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smtClean="0"/>
              <a:t>http://</a:t>
            </a:r>
            <a:r>
              <a:rPr lang="en-US" sz="1400" dirty="0" err="1" smtClean="0"/>
              <a:t>joaopsilva.github.io</a:t>
            </a:r>
            <a:r>
              <a:rPr lang="en-US" sz="1400" dirty="0" smtClean="0"/>
              <a:t>/talks/End-to-End-JavaScript-with-the-MEAN-Stack/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199" y="1655109"/>
            <a:ext cx="5099925" cy="4398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397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b="1" dirty="0" smtClean="0">
                <a:latin typeface="Georgia" charset="0"/>
                <a:ea typeface="Georgia" charset="0"/>
                <a:cs typeface="Georgia" charset="0"/>
              </a:rPr>
              <a:t>Mobile Apps</a:t>
            </a:r>
            <a:endParaRPr lang="en-US" b="1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316" y="1690688"/>
            <a:ext cx="7632700" cy="4203700"/>
          </a:xfrm>
        </p:spPr>
      </p:pic>
      <p:sp>
        <p:nvSpPr>
          <p:cNvPr id="5" name="Rectangle 4"/>
          <p:cNvSpPr/>
          <p:nvPr/>
        </p:nvSpPr>
        <p:spPr>
          <a:xfrm>
            <a:off x="5621866" y="5894388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smtClean="0"/>
              <a:t>http://</a:t>
            </a:r>
            <a:r>
              <a:rPr lang="en-US" sz="1400" dirty="0" err="1" smtClean="0"/>
              <a:t>www.slideshare.net</a:t>
            </a:r>
            <a:r>
              <a:rPr lang="en-US" sz="1400" dirty="0" smtClean="0"/>
              <a:t>/</a:t>
            </a:r>
            <a:r>
              <a:rPr lang="en-US" sz="1400" dirty="0" err="1" smtClean="0"/>
              <a:t>IntelSoftware</a:t>
            </a:r>
            <a:r>
              <a:rPr lang="en-US" sz="1400" dirty="0" smtClean="0"/>
              <a:t>/the-power-and-pain-of-</a:t>
            </a:r>
            <a:r>
              <a:rPr lang="en-US" sz="1400" dirty="0" err="1" smtClean="0"/>
              <a:t>cordova</a:t>
            </a:r>
            <a:r>
              <a:rPr lang="en-US" sz="1400" dirty="0" smtClean="0"/>
              <a:t>-plugins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84" y="0"/>
            <a:ext cx="4493683" cy="674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768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588" y="114061"/>
            <a:ext cx="10515600" cy="1325563"/>
          </a:xfrm>
        </p:spPr>
        <p:txBody>
          <a:bodyPr/>
          <a:lstStyle/>
          <a:p>
            <a:r>
              <a:rPr lang="en-US" b="1" dirty="0" smtClean="0">
                <a:latin typeface="Georgia" charset="0"/>
                <a:ea typeface="Georgia" charset="0"/>
                <a:cs typeface="Georgia" charset="0"/>
              </a:rPr>
              <a:t>Project Ideas</a:t>
            </a:r>
            <a:endParaRPr lang="en-US" b="1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71" y="2163763"/>
            <a:ext cx="5221605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535" y="699850"/>
            <a:ext cx="2882900" cy="2247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488" y="4013201"/>
            <a:ext cx="4584700" cy="2501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85863" y="1557893"/>
            <a:ext cx="391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Georgia" charset="0"/>
                <a:ea typeface="Georgia" charset="0"/>
                <a:cs typeface="Georgia" charset="0"/>
              </a:rPr>
              <a:t>Google </a:t>
            </a:r>
            <a:r>
              <a:rPr lang="en-US" b="1" smtClean="0">
                <a:latin typeface="Georgia" charset="0"/>
                <a:ea typeface="Georgia" charset="0"/>
                <a:cs typeface="Georgia" charset="0"/>
              </a:rPr>
              <a:t>Cardboard Applications</a:t>
            </a:r>
            <a:endParaRPr lang="en-US" b="1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4273" y="180459"/>
            <a:ext cx="3352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latin typeface="Georgia" charset="0"/>
                <a:ea typeface="Georgia" charset="0"/>
                <a:cs typeface="Georgia" charset="0"/>
              </a:rPr>
              <a:t>Google Home Applications</a:t>
            </a:r>
            <a:endParaRPr lang="en-US" b="1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4273" y="3691772"/>
            <a:ext cx="3305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Georgia" charset="0"/>
                <a:ea typeface="Georgia" charset="0"/>
                <a:cs typeface="Georgia" charset="0"/>
              </a:rPr>
              <a:t>Smart Watch Applications</a:t>
            </a:r>
            <a:endParaRPr lang="en-US" b="1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767388" y="2953108"/>
            <a:ext cx="63230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http://voicelabs.co/2016/09/12/can-anyone-develop-new-skills-for-the-upcoming-google-assistant-like-for-alexa-and-if-yes-how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370207" y="6488668"/>
            <a:ext cx="32078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youtu.be/71kmFOka84U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984469" y="6442501"/>
            <a:ext cx="30918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youtu.be/tHJYbmS1kL0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72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CS5551 Projects, Fall 2016</a:t>
            </a:r>
            <a:endParaRPr lang="en-US" dirty="0">
              <a:latin typeface="Georgia" charset="0"/>
              <a:ea typeface="Georgia" charset="0"/>
              <a:cs typeface="Georgia" charset="0"/>
            </a:endParaRP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0681946"/>
              </p:ext>
            </p:extLst>
          </p:nvPr>
        </p:nvGraphicFramePr>
        <p:xfrm>
          <a:off x="838200" y="1562414"/>
          <a:ext cx="9804400" cy="1122680"/>
        </p:xfrm>
        <a:graphic>
          <a:graphicData uri="http://schemas.openxmlformats.org/drawingml/2006/table">
            <a:tbl>
              <a:tblPr/>
              <a:tblGrid>
                <a:gridCol w="1270000"/>
                <a:gridCol w="2197100"/>
                <a:gridCol w="3009900"/>
                <a:gridCol w="3327400"/>
              </a:tblGrid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de-DE">
                          <a:effectLst/>
                          <a:latin typeface="Georgia" charset="0"/>
                        </a:rPr>
                        <a:t>Team 15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  <a:latin typeface="Georgia" charset="0"/>
                        </a:rPr>
                        <a:t>Small Oven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u="sng">
                          <a:solidFill>
                            <a:srgbClr val="1155CC"/>
                          </a:solidFill>
                          <a:effectLst/>
                          <a:latin typeface="Georgia" charset="0"/>
                          <a:hlinkClick r:id="rId2"/>
                        </a:rPr>
                        <a:t>https://drive.google.com/file/d/0BwU52vVsOahFVUNuV29yOVBjZ2M/view?usp=sharing</a:t>
                      </a:r>
                      <a:endParaRPr lang="en-US" u="sng">
                        <a:solidFill>
                          <a:srgbClr val="1155CC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u="sng" dirty="0">
                          <a:solidFill>
                            <a:srgbClr val="1155CC"/>
                          </a:solidFill>
                          <a:effectLst/>
                          <a:latin typeface="Georgia" charset="0"/>
                          <a:hlinkClick r:id="rId3"/>
                        </a:rPr>
                        <a:t>https://www.youtube.com/watch?v=kT3NMsQ3k2I</a:t>
                      </a:r>
                      <a:endParaRPr lang="en-US" u="sng" dirty="0">
                        <a:solidFill>
                          <a:srgbClr val="1155CC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042098"/>
              </p:ext>
            </p:extLst>
          </p:nvPr>
        </p:nvGraphicFramePr>
        <p:xfrm>
          <a:off x="879473" y="2934167"/>
          <a:ext cx="9804400" cy="848360"/>
        </p:xfrm>
        <a:graphic>
          <a:graphicData uri="http://schemas.openxmlformats.org/drawingml/2006/table">
            <a:tbl>
              <a:tblPr/>
              <a:tblGrid>
                <a:gridCol w="1270000"/>
                <a:gridCol w="2197100"/>
                <a:gridCol w="3009900"/>
                <a:gridCol w="3327400"/>
              </a:tblGrid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  <a:latin typeface="Georgia" charset="0"/>
                        </a:rPr>
                        <a:t>Team 5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  <a:latin typeface="Georgia" charset="0"/>
                        </a:rPr>
                        <a:t>EduFun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u="sng">
                          <a:solidFill>
                            <a:srgbClr val="1155CC"/>
                          </a:solidFill>
                          <a:effectLst/>
                          <a:latin typeface="Georgia" charset="0"/>
                          <a:hlinkClick r:id="rId4" invalidUrl="https://www.dropbox.com/s/1ikpy7gg9p5plbk/ASE Project ppt.pptx?dl=0"/>
                        </a:rPr>
                        <a:t>https://www.dropbox.com/s/1ikpy7gg9p5plbk/ASE%20Project%20ppt.pptx?dl=0</a:t>
                      </a:r>
                      <a:endParaRPr lang="en-US" u="sng">
                        <a:solidFill>
                          <a:srgbClr val="1155CC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u="sng" dirty="0">
                          <a:solidFill>
                            <a:srgbClr val="1155CC"/>
                          </a:solidFill>
                          <a:effectLst/>
                          <a:latin typeface="Georgia" charset="0"/>
                          <a:hlinkClick r:id="rId5"/>
                        </a:rPr>
                        <a:t>https://www.youtube.com/watch?v=484kb2tn-KI&amp;feature=youtu.be</a:t>
                      </a:r>
                      <a:endParaRPr lang="en-US" u="sng" dirty="0">
                        <a:solidFill>
                          <a:srgbClr val="1155CC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331666"/>
              </p:ext>
            </p:extLst>
          </p:nvPr>
        </p:nvGraphicFramePr>
        <p:xfrm>
          <a:off x="879473" y="4125431"/>
          <a:ext cx="9804400" cy="2494280"/>
        </p:xfrm>
        <a:graphic>
          <a:graphicData uri="http://schemas.openxmlformats.org/drawingml/2006/table">
            <a:tbl>
              <a:tblPr/>
              <a:tblGrid>
                <a:gridCol w="1270000"/>
                <a:gridCol w="2197100"/>
                <a:gridCol w="3009900"/>
                <a:gridCol w="3327400"/>
              </a:tblGrid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  <a:latin typeface="Georgia" charset="0"/>
                        </a:rPr>
                        <a:t>Team 1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  <a:latin typeface="Georgia" charset="0"/>
                        </a:rPr>
                        <a:t>Pocket Manager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u="sng">
                          <a:solidFill>
                            <a:srgbClr val="1155CC"/>
                          </a:solidFill>
                          <a:effectLst/>
                          <a:latin typeface="Georgia" charset="0"/>
                          <a:hlinkClick r:id="rId6"/>
                        </a:rPr>
                        <a:t>https://docs.google.com/viewer?url=https://github.com/dwk894/CS5551FS16_Pocket_Manager/raw/master/Documentation/Project_Presentation_Slides/COMP-SCI_5551_(FS16)_-_Project_Presentation_-_Slides_-_PDF.pdf</a:t>
                      </a:r>
                      <a:endParaRPr lang="en-US" u="sng">
                        <a:solidFill>
                          <a:srgbClr val="1155CC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u="sng" dirty="0">
                          <a:solidFill>
                            <a:srgbClr val="1155CC"/>
                          </a:solidFill>
                          <a:effectLst/>
                          <a:latin typeface="Georgia" charset="0"/>
                          <a:hlinkClick r:id="rId7"/>
                        </a:rPr>
                        <a:t>https://www.youtube.com/watch?v=jDlG3VnnlKg</a:t>
                      </a:r>
                      <a:endParaRPr lang="en-US" u="sng" dirty="0">
                        <a:solidFill>
                          <a:srgbClr val="1155CC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742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85913"/>
            <a:ext cx="4962525" cy="459105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hlinkClick r:id="rId2" tooltip="College Enquiry Chat Bot"/>
              </a:rPr>
              <a:t>College Enquiry Chat Bot</a:t>
            </a:r>
            <a:endParaRPr lang="en-US" dirty="0"/>
          </a:p>
          <a:p>
            <a:r>
              <a:rPr lang="en-US" dirty="0">
                <a:hlinkClick r:id="rId3"/>
              </a:rPr>
              <a:t>Stream Analysis For Career Choice Aptitude Tests</a:t>
            </a:r>
            <a:endParaRPr lang="en-US" dirty="0"/>
          </a:p>
          <a:p>
            <a:r>
              <a:rPr lang="en-US" dirty="0">
                <a:hlinkClick r:id="rId4"/>
              </a:rPr>
              <a:t>Product Review Analysis For Genuine Rating</a:t>
            </a:r>
            <a:endParaRPr lang="en-US" dirty="0"/>
          </a:p>
          <a:p>
            <a:r>
              <a:rPr lang="en-US" dirty="0">
                <a:hlinkClick r:id="rId5"/>
              </a:rPr>
              <a:t>Android Smart City Traveler</a:t>
            </a:r>
            <a:endParaRPr lang="en-US" dirty="0"/>
          </a:p>
          <a:p>
            <a:r>
              <a:rPr lang="en-US" dirty="0">
                <a:hlinkClick r:id="rId6" tooltip="AI diet consultant"/>
              </a:rPr>
              <a:t>Artificial Intelligence Dietician</a:t>
            </a:r>
            <a:endParaRPr lang="en-US" dirty="0"/>
          </a:p>
          <a:p>
            <a:r>
              <a:rPr lang="en-US" dirty="0">
                <a:hlinkClick r:id="rId7" tooltip="Heart Disease Prediction Project"/>
              </a:rPr>
              <a:t>Heart Disease Prediction Project</a:t>
            </a:r>
            <a:endParaRPr lang="en-US" dirty="0"/>
          </a:p>
          <a:p>
            <a:r>
              <a:rPr lang="en-US" dirty="0">
                <a:hlinkClick r:id="rId8"/>
              </a:rPr>
              <a:t>Smart Health Consulting Project</a:t>
            </a:r>
            <a:endParaRPr lang="en-US" dirty="0"/>
          </a:p>
          <a:p>
            <a:r>
              <a:rPr lang="en-US" dirty="0">
                <a:hlinkClick r:id="rId9" tooltip="Banking bot system"/>
              </a:rPr>
              <a:t>Banking Bot Project</a:t>
            </a:r>
            <a:endParaRPr lang="en-US" dirty="0"/>
          </a:p>
          <a:p>
            <a:r>
              <a:rPr lang="en-US" dirty="0">
                <a:hlinkClick r:id="rId10" tooltip="Sentiment Based Movie Rating System"/>
              </a:rPr>
              <a:t>Sentiment Based Movie Rating System</a:t>
            </a:r>
            <a:endParaRPr lang="en-US" dirty="0"/>
          </a:p>
          <a:p>
            <a:r>
              <a:rPr lang="en-US" dirty="0">
                <a:hlinkClick r:id="rId11" tooltip="Online AI Shopping With M-Wallet System"/>
              </a:rPr>
              <a:t>Online AI Shopping With M-Wallet </a:t>
            </a:r>
            <a:r>
              <a:rPr lang="en-US" dirty="0" smtClean="0">
                <a:hlinkClick r:id="rId11" tooltip="Online AI Shopping With M-Wallet System"/>
              </a:rPr>
              <a:t>System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48399" y="1585913"/>
            <a:ext cx="4867275" cy="4591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hlinkClick r:id="rId12" tooltip="Question paper generator system"/>
              </a:rPr>
              <a:t>Question paper generator system</a:t>
            </a:r>
            <a:endParaRPr lang="en-US" dirty="0" smtClean="0"/>
          </a:p>
          <a:p>
            <a:r>
              <a:rPr lang="en-US" dirty="0" smtClean="0">
                <a:hlinkClick r:id="rId13"/>
              </a:rPr>
              <a:t>Student Information Chatbot Project</a:t>
            </a:r>
            <a:endParaRPr lang="en-US" dirty="0" smtClean="0"/>
          </a:p>
          <a:p>
            <a:r>
              <a:rPr lang="en-US" dirty="0" smtClean="0">
                <a:hlinkClick r:id="rId14"/>
              </a:rPr>
              <a:t>Website Evaluation Using Opinion Mining</a:t>
            </a:r>
            <a:endParaRPr lang="en-US" dirty="0" smtClean="0"/>
          </a:p>
          <a:p>
            <a:r>
              <a:rPr lang="en-US" dirty="0" smtClean="0">
                <a:hlinkClick r:id="rId15"/>
              </a:rPr>
              <a:t>Android Attendance System</a:t>
            </a:r>
            <a:endParaRPr lang="en-US" dirty="0" smtClean="0"/>
          </a:p>
          <a:p>
            <a:r>
              <a:rPr lang="en-US" dirty="0" smtClean="0">
                <a:hlinkClick r:id="rId16" tooltip="Intelligent tourist app"/>
              </a:rPr>
              <a:t>Intelligent Tourist System Project</a:t>
            </a:r>
            <a:endParaRPr lang="en-US" dirty="0" smtClean="0"/>
          </a:p>
          <a:p>
            <a:r>
              <a:rPr lang="en-US" dirty="0" smtClean="0">
                <a:hlinkClick r:id="rId17" tooltip="AI Desktop Partner"/>
              </a:rPr>
              <a:t>AI Desktop Partner</a:t>
            </a:r>
            <a:endParaRPr lang="en-US" dirty="0" smtClean="0"/>
          </a:p>
          <a:p>
            <a:r>
              <a:rPr lang="en-US" dirty="0" smtClean="0">
                <a:hlinkClick r:id="rId18"/>
              </a:rPr>
              <a:t>Intelligent Chat Bot</a:t>
            </a:r>
            <a:endParaRPr lang="en-US" dirty="0" smtClean="0"/>
          </a:p>
          <a:p>
            <a:r>
              <a:rPr lang="en-US" dirty="0" smtClean="0">
                <a:hlinkClick r:id="rId19" tooltip="Stock market analyzing and prediction project"/>
              </a:rPr>
              <a:t>Stock Market Analysis and Prediction</a:t>
            </a:r>
            <a:endParaRPr lang="en-US" dirty="0" smtClean="0"/>
          </a:p>
          <a:p>
            <a:r>
              <a:rPr lang="en-US" dirty="0" smtClean="0">
                <a:hlinkClick r:id="rId20" tooltip="Subjective answer checker"/>
              </a:rPr>
              <a:t>Automatic Answer Checker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24771" y="6176963"/>
            <a:ext cx="55236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nevonprojects.com</a:t>
            </a:r>
            <a:r>
              <a:rPr lang="en-US" dirty="0"/>
              <a:t>/artificial-intelligence-projects/</a:t>
            </a:r>
          </a:p>
        </p:txBody>
      </p:sp>
    </p:spTree>
    <p:extLst>
      <p:ext uri="{BB962C8B-B14F-4D97-AF65-F5344CB8AC3E}">
        <p14:creationId xmlns:p14="http://schemas.microsoft.com/office/powerpoint/2010/main" val="30529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85913"/>
            <a:ext cx="4962525" cy="4591050"/>
          </a:xfrm>
        </p:spPr>
        <p:txBody>
          <a:bodyPr>
            <a:normAutofit fontScale="55000" lnSpcReduction="20000"/>
          </a:bodyPr>
          <a:lstStyle/>
          <a:p>
            <a:r>
              <a:rPr lang="en-US" dirty="0">
                <a:hlinkClick r:id="rId2" tooltip="Online Mobile Recharge Portal Project"/>
              </a:rPr>
              <a:t>Online Mobile Recharge Portal Project</a:t>
            </a:r>
            <a:endParaRPr lang="en-US" dirty="0"/>
          </a:p>
          <a:p>
            <a:r>
              <a:rPr lang="en-US" dirty="0">
                <a:hlinkClick r:id="rId3" tooltip="Detecting E Banking Phishing Websites Using Associative Classification"/>
              </a:rPr>
              <a:t>Detecting E Banking Phishing Websites Using Associative Classification</a:t>
            </a:r>
            <a:endParaRPr lang="en-US" dirty="0"/>
          </a:p>
          <a:p>
            <a:r>
              <a:rPr lang="en-US" dirty="0">
                <a:hlinkClick r:id="rId4" tooltip="Vehicle Tracking Using Driver Mobile Gps Tracking"/>
              </a:rPr>
              <a:t>Vehicle Tracking Using Driver Mobile Gps Tracking</a:t>
            </a:r>
            <a:endParaRPr lang="en-US" dirty="0"/>
          </a:p>
          <a:p>
            <a:r>
              <a:rPr lang="en-US" dirty="0">
                <a:hlinkClick r:id="rId5" tooltip="Sentiment Analysis for Product Rating"/>
              </a:rPr>
              <a:t>Sentiment Analysis for Product Rating</a:t>
            </a:r>
            <a:endParaRPr lang="en-US" dirty="0"/>
          </a:p>
          <a:p>
            <a:r>
              <a:rPr lang="en-US" dirty="0">
                <a:hlinkClick r:id="rId6" tooltip="Fingerprint Based ATM System"/>
              </a:rPr>
              <a:t>Fingerprint Based ATM System</a:t>
            </a:r>
            <a:endParaRPr lang="en-US" dirty="0"/>
          </a:p>
          <a:p>
            <a:r>
              <a:rPr lang="en-US" dirty="0">
                <a:hlinkClick r:id="rId7" tooltip="Image Encryption Using AES Algorithm"/>
              </a:rPr>
              <a:t>Image Encryption Using AES Algorithm</a:t>
            </a:r>
            <a:endParaRPr lang="en-US" dirty="0"/>
          </a:p>
          <a:p>
            <a:r>
              <a:rPr lang="en-US" dirty="0">
                <a:hlinkClick r:id="rId8" tooltip="Image Encryption Using Triple DES"/>
              </a:rPr>
              <a:t>Image Encryption Using Triple DES</a:t>
            </a:r>
            <a:endParaRPr lang="en-US" dirty="0"/>
          </a:p>
          <a:p>
            <a:r>
              <a:rPr lang="en-US" dirty="0">
                <a:hlinkClick r:id="rId9" tooltip="Extended AES with Custom Configurable Encryption"/>
              </a:rPr>
              <a:t>Extended AES with Custom Configurable Encryption</a:t>
            </a:r>
            <a:endParaRPr lang="en-US" dirty="0"/>
          </a:p>
          <a:p>
            <a:r>
              <a:rPr lang="en-US" dirty="0">
                <a:hlinkClick r:id="rId10" tooltip="E Commerce Product Rating Based On Customer Review Mining"/>
              </a:rPr>
              <a:t>E Commerce Product Rating Based On Customer Review Mining</a:t>
            </a:r>
            <a:endParaRPr lang="en-US" dirty="0"/>
          </a:p>
          <a:p>
            <a:r>
              <a:rPr lang="en-US" dirty="0">
                <a:hlinkClick r:id="rId11" tooltip="Image Steganography With 3 Way Encryption"/>
              </a:rPr>
              <a:t>Image Steganography With 3 Way Encryption</a:t>
            </a:r>
            <a:endParaRPr lang="en-US" dirty="0"/>
          </a:p>
          <a:p>
            <a:r>
              <a:rPr lang="en-US" dirty="0">
                <a:hlinkClick r:id="rId12" tooltip="Canteen Automation System"/>
              </a:rPr>
              <a:t>Canteen Automation System</a:t>
            </a:r>
            <a:endParaRPr lang="en-US" dirty="0"/>
          </a:p>
          <a:p>
            <a:r>
              <a:rPr lang="en-US" dirty="0">
                <a:hlinkClick r:id="rId13" tooltip="Engineering College Automation and Scheduling System"/>
              </a:rPr>
              <a:t>Engineering College Automation and Scheduling System</a:t>
            </a:r>
            <a:endParaRPr lang="en-US" dirty="0"/>
          </a:p>
          <a:p>
            <a:r>
              <a:rPr lang="en-US" dirty="0">
                <a:hlinkClick r:id="rId14" tooltip="Fingerprint Voting System Project"/>
              </a:rPr>
              <a:t>Fingerprint Voting System Project</a:t>
            </a:r>
            <a:endParaRPr lang="en-US" dirty="0"/>
          </a:p>
          <a:p>
            <a:r>
              <a:rPr lang="en-US" dirty="0">
                <a:hlinkClick r:id="rId15" tooltip="Employee Hourly Attendance By Barcode Scan"/>
              </a:rPr>
              <a:t>Employee Hourly Attendance By Barcode </a:t>
            </a:r>
            <a:r>
              <a:rPr lang="en-US" dirty="0" smtClean="0">
                <a:hlinkClick r:id="rId15" tooltip="Employee Hourly Attendance By Barcode Scan"/>
              </a:rPr>
              <a:t>Scan</a:t>
            </a:r>
            <a:endParaRPr lang="en-US" dirty="0" smtClean="0"/>
          </a:p>
          <a:p>
            <a:r>
              <a:rPr lang="is-IS" dirty="0" smtClean="0"/>
              <a:t>….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48399" y="1585913"/>
            <a:ext cx="4867275" cy="4591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16" tooltip="Android Based Universal Ticketing Project"/>
              </a:rPr>
              <a:t>Android Based Universal Ticketing Project</a:t>
            </a:r>
            <a:endParaRPr lang="en-US" dirty="0"/>
          </a:p>
          <a:p>
            <a:r>
              <a:rPr lang="en-US" dirty="0">
                <a:hlinkClick r:id="rId17" tooltip="Smart Health Prediction Using Data Mining"/>
              </a:rPr>
              <a:t>Smart Health Prediction Using Data Mining</a:t>
            </a:r>
            <a:endParaRPr lang="en-US" dirty="0"/>
          </a:p>
          <a:p>
            <a:r>
              <a:rPr lang="en-US" dirty="0">
                <a:hlinkClick r:id="rId18" tooltip="ERP System For Institutes"/>
              </a:rPr>
              <a:t>ERP System For Institutes</a:t>
            </a:r>
            <a:endParaRPr lang="en-US" dirty="0"/>
          </a:p>
          <a:p>
            <a:r>
              <a:rPr lang="en-US" dirty="0">
                <a:hlinkClick r:id="rId19" tooltip="Efficient Doctor Patient Portal"/>
              </a:rPr>
              <a:t>Efficient Doctor Patient Portal</a:t>
            </a:r>
            <a:endParaRPr lang="en-US" dirty="0"/>
          </a:p>
          <a:p>
            <a:r>
              <a:rPr lang="en-US" dirty="0">
                <a:hlinkClick r:id="rId20" tooltip="Online Bookstore System On Cloud Infrastructure"/>
              </a:rPr>
              <a:t>Online Bookstore System On Cloud Infrastructure</a:t>
            </a:r>
            <a:endParaRPr lang="en-US" dirty="0"/>
          </a:p>
          <a:p>
            <a:r>
              <a:rPr lang="en-US" dirty="0">
                <a:hlinkClick r:id="rId21" tooltip="Cloud Based Online Blood Bank System"/>
              </a:rPr>
              <a:t>Cloud Based Online Blood Bank System</a:t>
            </a:r>
            <a:endParaRPr lang="en-US" dirty="0"/>
          </a:p>
          <a:p>
            <a:r>
              <a:rPr lang="en-US" dirty="0">
                <a:hlinkClick r:id="rId22" tooltip="Cloud Based Local Train Ticketing System"/>
              </a:rPr>
              <a:t>Cloud Based Local Train Ticketing System</a:t>
            </a:r>
            <a:endParaRPr lang="en-US" dirty="0"/>
          </a:p>
          <a:p>
            <a:r>
              <a:rPr lang="en-US" dirty="0">
                <a:hlinkClick r:id="rId23" tooltip="Cloud Based Bus Pass System"/>
              </a:rPr>
              <a:t>Cloud Based Bus Pass System</a:t>
            </a:r>
            <a:endParaRPr lang="en-US" dirty="0"/>
          </a:p>
          <a:p>
            <a:r>
              <a:rPr lang="en-US" dirty="0">
                <a:hlinkClick r:id="rId24" tooltip="Cloud Based Career Guidance System"/>
              </a:rPr>
              <a:t>Cloud Based Career Guidance System</a:t>
            </a:r>
            <a:endParaRPr lang="en-US" dirty="0"/>
          </a:p>
          <a:p>
            <a:r>
              <a:rPr lang="en-US" dirty="0">
                <a:hlinkClick r:id="rId25" tooltip="Android Bluetooth Chat"/>
              </a:rPr>
              <a:t>Android Bluetooth Chat</a:t>
            </a:r>
            <a:endParaRPr lang="en-US" dirty="0"/>
          </a:p>
          <a:p>
            <a:r>
              <a:rPr lang="en-US" dirty="0">
                <a:hlinkClick r:id="rId26" tooltip="Bus Pass with Barcode Card scan"/>
              </a:rPr>
              <a:t>Bus Pass with Barcode Card scan</a:t>
            </a:r>
            <a:endParaRPr lang="en-US" dirty="0"/>
          </a:p>
          <a:p>
            <a:r>
              <a:rPr lang="en-US" dirty="0">
                <a:hlinkClick r:id="rId27" tooltip="Bus Pass with webcam Scan"/>
              </a:rPr>
              <a:t>Bus Pass with webcam Scan</a:t>
            </a:r>
            <a:endParaRPr lang="en-US" dirty="0"/>
          </a:p>
          <a:p>
            <a:r>
              <a:rPr lang="en-US" dirty="0">
                <a:hlinkClick r:id="rId28" tooltip="Employee attendance System By Qr Scan"/>
              </a:rPr>
              <a:t>Employee attendance System By Qr Scan</a:t>
            </a:r>
            <a:endParaRPr lang="en-US" dirty="0"/>
          </a:p>
          <a:p>
            <a:r>
              <a:rPr lang="en-US" dirty="0">
                <a:hlinkClick r:id="rId29" tooltip="Online Printed T-Shirt Designing"/>
              </a:rPr>
              <a:t>Online Printed T-Shirt </a:t>
            </a:r>
            <a:r>
              <a:rPr lang="en-US" dirty="0" smtClean="0">
                <a:hlinkClick r:id="rId29" tooltip="Online Printed T-Shirt Designing"/>
              </a:rPr>
              <a:t>Designing</a:t>
            </a:r>
            <a:endParaRPr lang="en-US" dirty="0" smtClean="0"/>
          </a:p>
          <a:p>
            <a:r>
              <a:rPr lang="is-IS" dirty="0" smtClean="0"/>
              <a:t>….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24771" y="6176963"/>
            <a:ext cx="62134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nevonprojects.com</a:t>
            </a:r>
            <a:r>
              <a:rPr lang="en-US" dirty="0"/>
              <a:t>/project-ideas/software-project-ideas/</a:t>
            </a:r>
          </a:p>
        </p:txBody>
      </p:sp>
    </p:spTree>
    <p:extLst>
      <p:ext uri="{BB962C8B-B14F-4D97-AF65-F5344CB8AC3E}">
        <p14:creationId xmlns:p14="http://schemas.microsoft.com/office/powerpoint/2010/main" val="132126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4" y="1393654"/>
            <a:ext cx="4684542" cy="4796785"/>
          </a:xfrm>
        </p:spPr>
        <p:txBody>
          <a:bodyPr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Class Hours: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T/</a:t>
            </a:r>
            <a:r>
              <a:rPr lang="en-US" sz="2400" dirty="0" err="1" smtClean="0">
                <a:latin typeface="Georgia" charset="0"/>
                <a:ea typeface="Georgia" charset="0"/>
                <a:cs typeface="Georgia" charset="0"/>
              </a:rPr>
              <a:t>Th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5:30 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– 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6:45PM</a:t>
            </a:r>
            <a:r>
              <a:rPr lang="en-US" sz="2400" dirty="0">
                <a:latin typeface="Georgia" charset="0"/>
                <a:ea typeface="Georgia" charset="0"/>
                <a:cs typeface="Georgia" charset="0"/>
              </a:rPr>
              <a:t>, </a:t>
            </a:r>
            <a:endParaRPr lang="en-US" sz="2400" dirty="0" smtClean="0">
              <a:latin typeface="Georgia" charset="0"/>
              <a:ea typeface="Georgia" charset="0"/>
              <a:cs typeface="Georgia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MNLC-Rm 452</a:t>
            </a:r>
            <a:endParaRPr lang="en-US" sz="2400" dirty="0">
              <a:latin typeface="Georgia" charset="0"/>
              <a:ea typeface="Georgia" charset="0"/>
              <a:cs typeface="Georgia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 smtClean="0">
              <a:latin typeface="Georgia" charset="0"/>
              <a:ea typeface="Georgia" charset="0"/>
              <a:cs typeface="Georgia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Coordinator: Dr. </a:t>
            </a:r>
            <a:r>
              <a:rPr lang="en-US" sz="2400" dirty="0" err="1" smtClean="0">
                <a:latin typeface="Georgia" charset="0"/>
                <a:ea typeface="Georgia" charset="0"/>
                <a:cs typeface="Georgia" charset="0"/>
              </a:rPr>
              <a:t>Yugyung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 Lee</a:t>
            </a:r>
            <a:endParaRPr lang="en-US" sz="2400" dirty="0">
              <a:latin typeface="Georgia" charset="0"/>
              <a:ea typeface="Georgia" charset="0"/>
              <a:cs typeface="Georgia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Office HR: T/</a:t>
            </a:r>
            <a:r>
              <a:rPr lang="en-US" sz="2400" dirty="0" err="1" smtClean="0">
                <a:latin typeface="Georgia" charset="0"/>
                <a:ea typeface="Georgia" charset="0"/>
                <a:cs typeface="Georgia" charset="0"/>
              </a:rPr>
              <a:t>Th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 4:00 – 5:00PM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>
              <a:latin typeface="Georgia" charset="0"/>
              <a:ea typeface="Georgia" charset="0"/>
              <a:cs typeface="Georgia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Instructor: Raj Anantharaman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Office HR: T 6:45 </a:t>
            </a:r>
            <a:r>
              <a:rPr lang="mr-IN" sz="2400" dirty="0" smtClean="0">
                <a:latin typeface="Georgia" charset="0"/>
                <a:ea typeface="Georgia" charset="0"/>
                <a:cs typeface="Georgia" charset="0"/>
              </a:rPr>
              <a:t>–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 7:45 PM and by appointment.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 smtClean="0">
              <a:latin typeface="Georgia" charset="0"/>
              <a:ea typeface="Georgia" charset="0"/>
              <a:cs typeface="Georgia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TAs: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err="1" smtClean="0">
                <a:latin typeface="Georgia" charset="0"/>
                <a:ea typeface="Georgia" charset="0"/>
                <a:cs typeface="Georgia" charset="0"/>
              </a:rPr>
              <a:t>Ruthvic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400" dirty="0" err="1" smtClean="0">
                <a:latin typeface="Georgia" charset="0"/>
                <a:ea typeface="Georgia" charset="0"/>
                <a:cs typeface="Georgia" charset="0"/>
              </a:rPr>
              <a:t>Punyamurtula</a:t>
            </a:r>
            <a:endParaRPr lang="en-US" sz="2400" dirty="0" smtClean="0">
              <a:latin typeface="Georgia" charset="0"/>
              <a:ea typeface="Georgia" charset="0"/>
              <a:cs typeface="Georgia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err="1" smtClean="0">
                <a:latin typeface="Georgia" charset="0"/>
                <a:ea typeface="Georgia" charset="0"/>
                <a:cs typeface="Georgia" charset="0"/>
              </a:rPr>
              <a:t>Sravanthi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400" dirty="0" err="1" smtClean="0">
                <a:latin typeface="Georgia" charset="0"/>
                <a:ea typeface="Georgia" charset="0"/>
                <a:cs typeface="Georgia" charset="0"/>
              </a:rPr>
              <a:t>Gogadi</a:t>
            </a:r>
            <a:endParaRPr lang="en-US" sz="2400" dirty="0" smtClean="0">
              <a:latin typeface="Georgia" charset="0"/>
              <a:ea typeface="Georgia" charset="0"/>
              <a:cs typeface="Georgia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err="1" smtClean="0">
                <a:latin typeface="Georgia" charset="0"/>
                <a:ea typeface="Georgia" charset="0"/>
                <a:cs typeface="Georgia" charset="0"/>
              </a:rPr>
              <a:t>Bhargavi</a:t>
            </a:r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2400" dirty="0" err="1" smtClean="0">
                <a:latin typeface="Georgia" charset="0"/>
                <a:ea typeface="Georgia" charset="0"/>
                <a:cs typeface="Georgia" charset="0"/>
              </a:rPr>
              <a:t>Nadendla</a:t>
            </a:r>
            <a:endParaRPr lang="en-US" sz="2400" dirty="0" smtClean="0">
              <a:latin typeface="Georgia" charset="0"/>
              <a:ea typeface="Georgia" charset="0"/>
              <a:cs typeface="Georgia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>
              <a:latin typeface="Georgia" charset="0"/>
              <a:ea typeface="Georgia" charset="0"/>
              <a:cs typeface="Georgia" charset="0"/>
            </a:endParaRP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690998"/>
              </p:ext>
            </p:extLst>
          </p:nvPr>
        </p:nvGraphicFramePr>
        <p:xfrm>
          <a:off x="5010912" y="1286477"/>
          <a:ext cx="6890356" cy="5397807"/>
        </p:xfrm>
        <a:graphic>
          <a:graphicData uri="http://schemas.openxmlformats.org/drawingml/2006/table">
            <a:tbl>
              <a:tblPr/>
              <a:tblGrid>
                <a:gridCol w="2698184"/>
                <a:gridCol w="3334624"/>
                <a:gridCol w="857548"/>
              </a:tblGrid>
              <a:tr h="215920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Assessment Plan</a:t>
                      </a:r>
                    </a:p>
                  </a:txBody>
                  <a:tcPr marL="13724" marR="13724" marT="9149" marB="9149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44852">
                <a:tc>
                  <a:txBody>
                    <a:bodyPr/>
                    <a:lstStyle/>
                    <a:p>
                      <a:pPr rtl="0" fontAlgn="b"/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2000" b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50877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Journal Club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Presentation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5</a:t>
                      </a:r>
                      <a:r>
                        <a:rPr lang="pt-BR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%</a:t>
                      </a:r>
                      <a:endParaRPr lang="pt-BR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354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Hackathon </a:t>
                      </a:r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(Group)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Team of 3-4 students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t-IT" sz="20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5%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920">
                <a:tc rowSpan="3"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Project (Group)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Presentation/Demo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r" rtl="0" fontAlgn="b"/>
                      <a:r>
                        <a:rPr lang="pt-BR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35%</a:t>
                      </a:r>
                      <a:endParaRPr lang="pt-BR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354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Proposal &amp; Project Reports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354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Technical Contribution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354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Exam (Individual)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2</a:t>
                      </a:r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Exams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2</a:t>
                      </a:r>
                      <a:r>
                        <a:rPr lang="pt-BR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0</a:t>
                      </a:r>
                      <a:r>
                        <a:rPr lang="pt-BR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%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354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Lab/ICP (Team</a:t>
                      </a:r>
                      <a:r>
                        <a:rPr lang="en-US" sz="2000" b="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mr-IN" sz="2000" b="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–</a:t>
                      </a:r>
                      <a:r>
                        <a:rPr lang="en-US" sz="2000" b="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pair of students</a:t>
                      </a:r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)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3 </a:t>
                      </a:r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Lab </a:t>
                      </a:r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Assignments &amp; 10 ICPs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is-I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3</a:t>
                      </a:r>
                      <a:r>
                        <a:rPr lang="is-I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0</a:t>
                      </a:r>
                      <a:r>
                        <a:rPr lang="is-I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%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6676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Participation &amp; Active Learning (Individual)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5%</a:t>
                      </a:r>
                      <a:endParaRPr lang="pt-BR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0270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Problem </a:t>
                      </a:r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Sets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6</a:t>
                      </a:r>
                      <a:r>
                        <a:rPr lang="en-US" sz="2000" b="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Problem Sets</a:t>
                      </a:r>
                      <a:endParaRPr lang="en-US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2000" b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Extra Points</a:t>
                      </a:r>
                      <a:endParaRPr lang="pt-BR" sz="2000" b="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5920">
                <a:tc gridSpan="2">
                  <a:txBody>
                    <a:bodyPr/>
                    <a:lstStyle/>
                    <a:p>
                      <a:pPr rtl="0" fontAlgn="b"/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Total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20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100%</a:t>
                      </a:r>
                    </a:p>
                  </a:txBody>
                  <a:tcPr marL="13724" marR="13724" marT="9149" marB="9149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76776" y="140043"/>
            <a:ext cx="10515600" cy="788426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smtClean="0">
                <a:latin typeface="Georgia" charset="0"/>
                <a:ea typeface="Georgia" charset="0"/>
                <a:cs typeface="Georgia" charset="0"/>
              </a:rPr>
              <a:t>CS5551 Advanced Software Engineering</a:t>
            </a:r>
            <a:endParaRPr lang="en-US" sz="3600" b="1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464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709" y="0"/>
            <a:ext cx="10515600" cy="788426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Journal Club</a:t>
            </a:r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515397"/>
              </p:ext>
            </p:extLst>
          </p:nvPr>
        </p:nvGraphicFramePr>
        <p:xfrm>
          <a:off x="354038" y="577782"/>
          <a:ext cx="11369877" cy="4740801"/>
        </p:xfrm>
        <a:graphic>
          <a:graphicData uri="http://schemas.openxmlformats.org/drawingml/2006/table">
            <a:tbl>
              <a:tblPr/>
              <a:tblGrid>
                <a:gridCol w="2841045"/>
                <a:gridCol w="1436195"/>
                <a:gridCol w="7092637"/>
              </a:tblGrid>
              <a:tr h="35578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Module#</a:t>
                      </a: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Date</a:t>
                      </a: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Topic</a:t>
                      </a:r>
                      <a:endParaRPr lang="en-U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8524">
                <a:tc rowSpan="8"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Module 1: Web/Mobile Client &amp; Client Side 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Mashup</a:t>
                      </a:r>
                      <a:endParaRPr lang="en-U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21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/201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</a:t>
                      </a:r>
                      <a:endParaRPr lang="bg-BG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NBA</a:t>
                      </a:r>
                      <a:endParaRPr lang="en-US" sz="160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85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8/28/2018</a:t>
                      </a:r>
                      <a:endParaRPr lang="is-I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 1 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1: Presenter, Team 2: Critique/Discussion)</a:t>
                      </a:r>
                      <a:endParaRPr lang="en-US" sz="1600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953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4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/201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</a:t>
                      </a:r>
                      <a:endParaRPr lang="bg-BG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 2 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3: Presenter, Team 4: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85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9/11/2018</a:t>
                      </a:r>
                      <a:endParaRPr lang="is-I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 3 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5: Presenter, Team 6: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15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9/18/2018</a:t>
                      </a:r>
                      <a:endParaRPr lang="is-I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4 </a:t>
                      </a: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7: Presenter, Team 8: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7845">
                <a:tc vMerge="1">
                  <a:txBody>
                    <a:bodyPr/>
                    <a:lstStyle/>
                    <a:p>
                      <a:pPr algn="ctr" rtl="0" fontAlgn="b"/>
                      <a:endParaRPr lang="en-U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9/25/2018</a:t>
                      </a:r>
                      <a:endParaRPr lang="en-U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 5 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9: Presenter, Team 10: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846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2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/201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</a:t>
                      </a:r>
                      <a:endParaRPr lang="bg-BG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 6 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11: Presenter, Team 12: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852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/201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</a:t>
                      </a:r>
                      <a:endParaRPr lang="bg-BG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Exam-1 (Client: Web/App/Mashup</a:t>
                      </a:r>
                      <a:r>
                        <a:rPr lang="en-US" sz="1600" b="1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Style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, Paper 1 - 6)</a:t>
                      </a:r>
                      <a:endParaRPr lang="en-U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1596">
                <a:tc rowSpan="7"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Module </a:t>
                      </a:r>
                      <a:r>
                        <a:rPr lang="en-US" sz="16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2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: Web/Cloud Server &amp; Server Side Mashup</a:t>
                      </a:r>
                      <a:endParaRPr lang="en-U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16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/201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</a:t>
                      </a:r>
                      <a:endParaRPr lang="bg-BG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7 </a:t>
                      </a: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2: Presenter, Team 1: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9648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10/23/2018</a:t>
                      </a:r>
                      <a:endParaRPr lang="is-I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8 </a:t>
                      </a: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4: Presenter, Team 3: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083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10/30/2018</a:t>
                      </a:r>
                      <a:endParaRPr lang="is-I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9 </a:t>
                      </a: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6: Presenter, Team 5: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083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11/6/2018</a:t>
                      </a:r>
                      <a:endParaRPr lang="is-I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 10 </a:t>
                      </a: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8: Presenter, Team 7: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320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/1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3</a:t>
                      </a:r>
                      <a:r>
                        <a:rPr lang="bg-BG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/201</a:t>
                      </a:r>
                      <a:r>
                        <a:rPr lang="en-U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</a:t>
                      </a:r>
                      <a:endParaRPr lang="bg-BG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 11 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10: Presenter, Team 9: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9648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11/15/2018</a:t>
                      </a:r>
                      <a:endParaRPr lang="is-I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Paper 12 </a:t>
                      </a:r>
                      <a:r>
                        <a:rPr lang="en-US" sz="16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(Team</a:t>
                      </a:r>
                      <a:r>
                        <a:rPr lang="en-US" sz="1600" baseline="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12: Presenter, Team 11: Critique/Discussion)</a:t>
                      </a:r>
                      <a:endParaRPr lang="en-US" sz="1600" dirty="0" smtClean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982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6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12/11/2018</a:t>
                      </a:r>
                      <a:endParaRPr lang="is-IS" sz="16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dirty="0" smtClean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Final</a:t>
                      </a:r>
                      <a:r>
                        <a:rPr lang="en-US" sz="1600" b="1" baseline="0" dirty="0" smtClean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Exam -</a:t>
                      </a:r>
                      <a:r>
                        <a:rPr lang="en-US" sz="1600" b="1" dirty="0" smtClean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600" b="1" dirty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Thursday, May 11, 10:30 a.m.-12:30 p.m</a:t>
                      </a:r>
                      <a:r>
                        <a:rPr lang="en-US" sz="1600" b="1" dirty="0" smtClean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.</a:t>
                      </a:r>
                      <a:endParaRPr lang="en-US" sz="1600" b="1" dirty="0">
                        <a:solidFill>
                          <a:srgbClr val="222222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354038" y="6500280"/>
            <a:ext cx="11369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/spreadsheets/d/1H70l0QVUifcyMqOqfnRXdW34xEWIt66GrY2xt5X7n_c/</a:t>
            </a:r>
            <a:r>
              <a:rPr lang="en-US" dirty="0" err="1"/>
              <a:t>edit#gid</a:t>
            </a:r>
            <a:r>
              <a:rPr lang="en-US" dirty="0"/>
              <a:t>=1247929128</a:t>
            </a:r>
          </a:p>
        </p:txBody>
      </p:sp>
    </p:spTree>
    <p:extLst>
      <p:ext uri="{BB962C8B-B14F-4D97-AF65-F5344CB8AC3E}">
        <p14:creationId xmlns:p14="http://schemas.microsoft.com/office/powerpoint/2010/main" val="129235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776" y="140043"/>
            <a:ext cx="10515600" cy="788426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Exam &amp; Problem Sets</a:t>
            </a:r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727748"/>
              </p:ext>
            </p:extLst>
          </p:nvPr>
        </p:nvGraphicFramePr>
        <p:xfrm>
          <a:off x="363415" y="773724"/>
          <a:ext cx="11212888" cy="5958170"/>
        </p:xfrm>
        <a:graphic>
          <a:graphicData uri="http://schemas.openxmlformats.org/drawingml/2006/table">
            <a:tbl>
              <a:tblPr/>
              <a:tblGrid>
                <a:gridCol w="2355510"/>
                <a:gridCol w="1370998"/>
                <a:gridCol w="5160046"/>
                <a:gridCol w="2326334"/>
              </a:tblGrid>
              <a:tr h="341447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Module#</a:t>
                      </a: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Date</a:t>
                      </a: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Topic</a:t>
                      </a:r>
                      <a:endParaRPr lang="en-US" sz="12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Problem Sets</a:t>
                      </a: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7704">
                <a:tc rowSpan="12">
                  <a:txBody>
                    <a:bodyPr/>
                    <a:lstStyle/>
                    <a:p>
                      <a:pPr algn="ctr" rtl="0" fontAlgn="b"/>
                      <a:r>
                        <a:rPr lang="en-US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Module 1: Web/Mobile Client &amp; Client Side </a:t>
                      </a:r>
                      <a:r>
                        <a:rPr lang="en-U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Mashup</a:t>
                      </a:r>
                      <a:endParaRPr lang="en-US" sz="12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8/21/2018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1: Introduction to Advanced Software Engineering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77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8/28/2018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2: Project Management &amp; Process Model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83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9/4/2018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3: Client: Mobile Web/App/Mashup Style &amp; UML Design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PS-1 (</a:t>
                      </a:r>
                      <a:r>
                        <a:rPr lang="mr-IN" sz="1200" b="0" dirty="0" err="1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Deadline</a:t>
                      </a:r>
                      <a:r>
                        <a:rPr lang="mr-IN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: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is-I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9/4)</a:t>
                      </a:r>
                      <a:endParaRPr lang="is-IS" sz="12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77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9/11/2018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4: Client: Mobile Web/App/Mashup Style &amp; UML Design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06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9/18/2018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5: Client: Mobile Web/App/Mashup Style &amp; UML Design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326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9/25/2018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Lesson6: Mashup Style &amp; Testing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s-I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PS-4 (</a:t>
                      </a:r>
                      <a:r>
                        <a:rPr lang="mr-IN" sz="1200" b="0" dirty="0" err="1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Deadline</a:t>
                      </a:r>
                      <a:r>
                        <a:rPr lang="mr-IN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: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is-I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9/25)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577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10/9/2018</a:t>
                      </a:r>
                      <a:endParaRPr lang="mr-IN" sz="12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Exam-1 (Client: Mobile App/Mashup Style &amp; UML)</a:t>
                      </a: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33829">
                <a:tc vMerge="1">
                  <a:txBody>
                    <a:bodyPr/>
                    <a:lstStyle/>
                    <a:p>
                      <a:pPr algn="ctr" rtl="0" fontAlgn="b"/>
                      <a:endParaRPr lang="en-US" sz="12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10/16/2018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8: MEAN Stack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mr-IN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PS-3 (</a:t>
                      </a:r>
                      <a:r>
                        <a:rPr lang="mr-IN" sz="1200" b="0" dirty="0" err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Deadline</a:t>
                      </a:r>
                      <a:r>
                        <a:rPr lang="mr-IN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: 10/16)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7315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10/23/2018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9: Server: Web/Cloud Server/Mashup Style &amp; Testing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073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10/30/2018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10: Server: Web/Cloud Server/Mashup Style &amp; Testing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mr-IN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PS-4 (</a:t>
                      </a:r>
                      <a:r>
                        <a:rPr lang="mr-IN" sz="1200" b="0" dirty="0" err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Deadline</a:t>
                      </a:r>
                      <a:r>
                        <a:rPr lang="mr-IN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: 10/30)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868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11/1/2018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Hackathon Kick-Off Meeting, 5:30 - 6:45PM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77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11/6/2018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11: Server: Web/Cloud Server/Mashup Style &amp; Testing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260652">
                <a:tc rowSpan="8">
                  <a:txBody>
                    <a:bodyPr/>
                    <a:lstStyle/>
                    <a:p>
                      <a:pPr marL="0" marR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Module </a:t>
                      </a:r>
                      <a:r>
                        <a:rPr lang="en-US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2</a:t>
                      </a:r>
                      <a:r>
                        <a:rPr lang="en-U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: Web/Cloud Server &amp; Server Side Mashup</a:t>
                      </a: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11/8/2018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Hackathon Grand Finale, 5:30 - 7:30PM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845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11/13/2018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12: Design Pattern (1)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mr-IN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PS-5 (</a:t>
                      </a:r>
                      <a:r>
                        <a:rPr lang="mr-IN" sz="1200" b="0" dirty="0" err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Deadline</a:t>
                      </a:r>
                      <a:r>
                        <a:rPr lang="mr-IN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: 11/13)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959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11/15/2018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13: Design Pattern (2)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86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11/27/2018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14: Design Pattern (3)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845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11/29/2018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Lesson 15: Architecture Style &amp; Design Pattern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mr-IN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PS-6 (</a:t>
                      </a:r>
                      <a:r>
                        <a:rPr lang="mr-IN" sz="1200" b="0" dirty="0" err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Deadline</a:t>
                      </a:r>
                      <a:r>
                        <a:rPr lang="mr-IN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: 11/29)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8453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12/4/2018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Project Demo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177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12/6/2018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Project Demo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862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200" b="1" dirty="0" smtClean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12/11/2018</a:t>
                      </a:r>
                      <a:endParaRPr lang="is-IS" sz="1200" b="1" dirty="0"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1200" b="1" dirty="0" smtClean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Final Exam </a:t>
                      </a:r>
                      <a:r>
                        <a:rPr lang="en-US" sz="1200" b="1" dirty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Thursday, </a:t>
                      </a:r>
                      <a:r>
                        <a:rPr lang="en-US" sz="1200" b="1" dirty="0" smtClean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Dec </a:t>
                      </a:r>
                      <a:r>
                        <a:rPr lang="en-US" sz="1200" b="1" dirty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11, </a:t>
                      </a:r>
                      <a:r>
                        <a:rPr lang="en-US" sz="1200" b="1" dirty="0" smtClean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5:45 </a:t>
                      </a:r>
                      <a:r>
                        <a:rPr lang="en-US" sz="1200" b="1" dirty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</a:t>
                      </a:r>
                      <a:r>
                        <a:rPr lang="en-US" sz="1200" b="1" dirty="0" smtClean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.m.-7:45 </a:t>
                      </a:r>
                      <a:r>
                        <a:rPr lang="en-US" sz="1200" b="1" dirty="0">
                          <a:solidFill>
                            <a:srgbClr val="222222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p.m.</a:t>
                      </a:r>
                    </a:p>
                  </a:txBody>
                  <a:tcPr marL="6315" marR="6315" marT="4210" marB="421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636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8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latin typeface="Georgia" charset="0"/>
                <a:ea typeface="Georgia" charset="0"/>
                <a:cs typeface="Georgia" charset="0"/>
              </a:rPr>
              <a:t>Tutorial/Lab Plan (8/23 – 10/25)</a:t>
            </a:r>
            <a:endParaRPr lang="en-US" b="1" dirty="0">
              <a:latin typeface="Georgia" charset="0"/>
              <a:ea typeface="Georgia" charset="0"/>
              <a:cs typeface="Georgia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505768"/>
              </p:ext>
            </p:extLst>
          </p:nvPr>
        </p:nvGraphicFramePr>
        <p:xfrm>
          <a:off x="337625" y="1274363"/>
          <a:ext cx="11330119" cy="5447508"/>
        </p:xfrm>
        <a:graphic>
          <a:graphicData uri="http://schemas.openxmlformats.org/drawingml/2006/table">
            <a:tbl>
              <a:tblPr/>
              <a:tblGrid>
                <a:gridCol w="1028254"/>
                <a:gridCol w="1005863"/>
                <a:gridCol w="5038786"/>
                <a:gridCol w="2128608"/>
                <a:gridCol w="2128608"/>
              </a:tblGrid>
              <a:tr h="413932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1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8/23/2018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Introduction and Installation of Tools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u="sng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1 Submission (8/24)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200" b="0" u="sng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413932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</a:t>
                      </a: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2</a:t>
                      </a:r>
                      <a:b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</a:b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8/30/2018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Front End development </a:t>
                      </a:r>
                      <a:r>
                        <a:rPr lang="en-US" sz="1200" b="0" baseline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using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HTML5, CSS3,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JS,</a:t>
                      </a:r>
                      <a:r>
                        <a:rPr lang="en-US" sz="1200" b="0" baseline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0" dirty="0" err="1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BootStrap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, AngularJS, AJAX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2 Submission (8/31)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200" b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413932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3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9/6/2018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Single Page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Application</a:t>
                      </a:r>
                      <a:r>
                        <a:rPr lang="en-US" sz="1200" b="0" baseline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development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with </a:t>
                      </a:r>
                      <a:r>
                        <a:rPr lang="en-US" sz="1200" b="0" dirty="0" err="1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Webservices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Mashup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3 Submission (9/7)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200" b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561504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4</a:t>
                      </a:r>
                      <a:b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</a:br>
                      <a:endParaRPr lang="en-US" sz="1200" b="1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9/13/2018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Understanding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Android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Programming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4 Submission (9/14)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u="sng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Lab 1 Assignment (Deadline: 9/14)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413932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5-1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r" rtl="0" fontAlgn="b"/>
                      <a:r>
                        <a:rPr lang="mr-IN" sz="1200" b="1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9/20/2018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Advanced Android Programming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using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Phone Hardware Features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like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Camera and Location services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5 Submission (9/21)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endParaRPr lang="en-US" sz="1200" b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413932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5-2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Bringing </a:t>
                      </a:r>
                      <a:r>
                        <a:rPr lang="en-US" sz="1200" b="0" dirty="0" err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Vitrual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Reality to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Android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Development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3932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6-1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r" rtl="0" fontAlgn="b"/>
                      <a:r>
                        <a:rPr lang="mr-IN" sz="1200" b="1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9/27/2018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Bringing Augmented Reality to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Android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Development with </a:t>
                      </a:r>
                      <a:r>
                        <a:rPr lang="en-US" sz="1200" b="0" dirty="0" err="1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vuforia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SDK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6 Submission (9/28)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b"/>
                      <a:endParaRPr lang="en-US" sz="1200" b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413932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6-2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Understanding Ionic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Application</a:t>
                      </a:r>
                      <a:r>
                        <a:rPr lang="en-US" sz="1200" b="0" baseline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Development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and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testing</a:t>
                      </a:r>
                      <a:r>
                        <a:rPr lang="en-US" sz="1200" b="0" baseline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(unit/performance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13932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7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10/4/2018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Advanced Ionic Programming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using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Camera plugin and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Firebase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as a service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7 Submission (10/5)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200" b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561504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8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10/11/2018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Introduction to MEAN Application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Development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8 Submission (10/12)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Lab 2 Assignment (Deadline: 10/15)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413932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 9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10/18/2018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Connecting MEAN application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to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MongoDB 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9 Submission (10/19)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200" b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561504">
                <a:tc>
                  <a:txBody>
                    <a:bodyPr/>
                    <a:lstStyle/>
                    <a:p>
                      <a:pPr rtl="0" fontAlgn="b"/>
                      <a:r>
                        <a:rPr lang="en-US" sz="1200" b="1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Tutorial</a:t>
                      </a:r>
                      <a:r>
                        <a:rPr lang="en-US" sz="1200" b="1" baseline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10</a:t>
                      </a:r>
                      <a:endParaRPr lang="en-US" sz="1200" b="1" dirty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mr-IN" sz="1200" b="1" dirty="0"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10/25/2018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Social Network Data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Analysis</a:t>
                      </a:r>
                      <a:r>
                        <a:rPr lang="en-US" sz="1200" b="0" baseline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on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Node</a:t>
                      </a:r>
                      <a:b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</a:b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Deploying Mean App to </a:t>
                      </a:r>
                      <a:r>
                        <a:rPr lang="en-US" sz="1200" b="0" dirty="0" err="1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Heroku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 </a:t>
                      </a:r>
                      <a:r>
                        <a:rPr lang="en-US" sz="1200" b="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Cloud 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and 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  <a:ea typeface="Georgia" charset="0"/>
                          <a:cs typeface="Georgia" charset="0"/>
                        </a:rPr>
                        <a:t>ICP 10 Submission (10/26)</a:t>
                      </a: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Lab 3 Assignment (Deadline: 10/31)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Georgia" charset="0"/>
                        <a:ea typeface="Georgia" charset="0"/>
                        <a:cs typeface="Georgia" charset="0"/>
                      </a:endParaRPr>
                    </a:p>
                  </a:txBody>
                  <a:tcPr marL="19050" marR="19050" marT="12700" marB="1270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861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181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>
                <a:latin typeface="Georgia" charset="0"/>
                <a:ea typeface="Georgia" charset="0"/>
                <a:cs typeface="Georgia" charset="0"/>
              </a:rPr>
              <a:t>Tutorial/Lab Plan (8/23 – 10/25)</a:t>
            </a:r>
            <a:endParaRPr lang="en-US" b="1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05618" y="3324844"/>
            <a:ext cx="113807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/spreadsheets/d/1H70l0QVUifcyMqOqfnRXdW34xEWIt66GrY2xt5X7n_c/</a:t>
            </a:r>
            <a:r>
              <a:rPr lang="en-US" dirty="0" err="1"/>
              <a:t>edit#gid</a:t>
            </a:r>
            <a:r>
              <a:rPr lang="en-US" dirty="0"/>
              <a:t>=742202525</a:t>
            </a:r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713437" y="2271317"/>
            <a:ext cx="10765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eorgia" charset="0"/>
                <a:ea typeface="Georgia" charset="0"/>
                <a:cs typeface="Georgia" charset="0"/>
              </a:rPr>
              <a:t>Feedback/attendance: submit the form at the end of each tutorial </a:t>
            </a:r>
            <a:r>
              <a:rPr lang="en-US" dirty="0">
                <a:hlinkClick r:id="rId2"/>
              </a:rPr>
              <a:t>https://goo.gl/forms/RzHHUiNWUsiI8j3n1</a:t>
            </a:r>
            <a:endParaRPr lang="en-US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9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smtClean="0">
                <a:latin typeface="Georgia" charset="0"/>
                <a:ea typeface="Georgia" charset="0"/>
                <a:cs typeface="Georgia" charset="0"/>
              </a:rPr>
              <a:t>Project Plan (1/17 – 5/5)</a:t>
            </a:r>
            <a:endParaRPr lang="en-US" b="1">
              <a:latin typeface="Georgia" charset="0"/>
              <a:ea typeface="Georgia" charset="0"/>
              <a:cs typeface="Georgia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487653"/>
              </p:ext>
            </p:extLst>
          </p:nvPr>
        </p:nvGraphicFramePr>
        <p:xfrm>
          <a:off x="520505" y="2155300"/>
          <a:ext cx="5908430" cy="2738120"/>
        </p:xfrm>
        <a:graphic>
          <a:graphicData uri="http://schemas.openxmlformats.org/drawingml/2006/table">
            <a:tbl>
              <a:tblPr/>
              <a:tblGrid>
                <a:gridCol w="3127992"/>
                <a:gridCol w="2780438"/>
              </a:tblGrid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  <a:latin typeface="Georgia" charset="0"/>
                        </a:rPr>
                        <a:t>Proposal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400" dirty="0" smtClean="0">
                          <a:effectLst/>
                          <a:latin typeface="Georgia" charset="0"/>
                        </a:rPr>
                        <a:t>8</a:t>
                      </a:r>
                      <a:r>
                        <a:rPr lang="bg-BG" sz="2400" dirty="0" smtClean="0">
                          <a:effectLst/>
                          <a:latin typeface="Georgia" charset="0"/>
                        </a:rPr>
                        <a:t>/3</a:t>
                      </a:r>
                      <a:r>
                        <a:rPr lang="en-US" sz="2400" dirty="0" smtClean="0">
                          <a:effectLst/>
                          <a:latin typeface="Georgia" charset="0"/>
                        </a:rPr>
                        <a:t>1</a:t>
                      </a:r>
                      <a:r>
                        <a:rPr lang="bg-BG" sz="2400" dirty="0" smtClean="0">
                          <a:effectLst/>
                          <a:latin typeface="Georgia" charset="0"/>
                        </a:rPr>
                        <a:t>/201</a:t>
                      </a:r>
                      <a:r>
                        <a:rPr lang="en-US" sz="2400" dirty="0" smtClean="0">
                          <a:effectLst/>
                          <a:latin typeface="Georgia" charset="0"/>
                        </a:rPr>
                        <a:t>8</a:t>
                      </a:r>
                      <a:endParaRPr lang="bg-BG" sz="2400" dirty="0"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  <a:latin typeface="Georgia" charset="0"/>
                        </a:rPr>
                        <a:t>Plan &amp; Increment 1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9/28/2018</a:t>
                      </a:r>
                      <a:endParaRPr lang="is-IS" sz="2400" dirty="0">
                        <a:solidFill>
                          <a:srgbClr val="000000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  <a:latin typeface="Georgia" charset="0"/>
                        </a:rPr>
                        <a:t>Increment 2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400" dirty="0" smtClean="0">
                          <a:effectLst/>
                          <a:latin typeface="Georgia" charset="0"/>
                        </a:rPr>
                        <a:t>10</a:t>
                      </a:r>
                      <a:r>
                        <a:rPr lang="bg-BG" sz="2400" dirty="0" smtClean="0">
                          <a:effectLst/>
                          <a:latin typeface="Georgia" charset="0"/>
                        </a:rPr>
                        <a:t>/</a:t>
                      </a:r>
                      <a:r>
                        <a:rPr lang="en-US" sz="2400" dirty="0" smtClean="0">
                          <a:effectLst/>
                          <a:latin typeface="Georgia" charset="0"/>
                        </a:rPr>
                        <a:t>26</a:t>
                      </a:r>
                      <a:r>
                        <a:rPr lang="bg-BG" sz="2400" dirty="0" smtClean="0">
                          <a:effectLst/>
                          <a:latin typeface="Georgia" charset="0"/>
                        </a:rPr>
                        <a:t>/201</a:t>
                      </a:r>
                      <a:r>
                        <a:rPr lang="en-US" sz="2400" dirty="0" smtClean="0">
                          <a:effectLst/>
                          <a:latin typeface="Georgia" charset="0"/>
                        </a:rPr>
                        <a:t>8</a:t>
                      </a:r>
                      <a:endParaRPr lang="bg-BG" sz="2400" dirty="0"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  <a:latin typeface="Georgia" charset="0"/>
                        </a:rPr>
                        <a:t>Increment 3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11</a:t>
                      </a:r>
                      <a:r>
                        <a:rPr lang="bg-BG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/</a:t>
                      </a:r>
                      <a:r>
                        <a:rPr lang="en-US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30</a:t>
                      </a:r>
                      <a:r>
                        <a:rPr lang="bg-BG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/201</a:t>
                      </a:r>
                      <a:r>
                        <a:rPr lang="en-US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8</a:t>
                      </a:r>
                      <a:endParaRPr lang="bg-BG" sz="2400" dirty="0">
                        <a:solidFill>
                          <a:srgbClr val="000000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 smtClean="0">
                          <a:effectLst/>
                          <a:latin typeface="Georgia" charset="0"/>
                        </a:rPr>
                        <a:t>Project </a:t>
                      </a:r>
                      <a:r>
                        <a:rPr lang="en-US" sz="2400" dirty="0">
                          <a:effectLst/>
                          <a:latin typeface="Georgia" charset="0"/>
                        </a:rPr>
                        <a:t>Video/PPT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12/3/2018</a:t>
                      </a:r>
                      <a:endParaRPr lang="is-IS" sz="2400" dirty="0">
                        <a:solidFill>
                          <a:srgbClr val="000000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>
                          <a:effectLst/>
                          <a:latin typeface="Georgia" charset="0"/>
                        </a:rPr>
                        <a:t>Project Presentation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12</a:t>
                      </a:r>
                      <a:r>
                        <a:rPr lang="uk-UA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/</a:t>
                      </a:r>
                      <a:r>
                        <a:rPr lang="en-US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3</a:t>
                      </a:r>
                      <a:r>
                        <a:rPr lang="uk-UA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 </a:t>
                      </a:r>
                      <a:r>
                        <a:rPr lang="uk-UA" sz="2400" dirty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&amp; </a:t>
                      </a:r>
                      <a:r>
                        <a:rPr lang="en-US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12</a:t>
                      </a:r>
                      <a:r>
                        <a:rPr lang="uk-UA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/</a:t>
                      </a:r>
                      <a:r>
                        <a:rPr lang="en-US" sz="2400" dirty="0" smtClean="0">
                          <a:solidFill>
                            <a:srgbClr val="000000"/>
                          </a:solidFill>
                          <a:effectLst/>
                          <a:latin typeface="Georgia" charset="0"/>
                        </a:rPr>
                        <a:t>5</a:t>
                      </a:r>
                      <a:endParaRPr lang="uk-UA" sz="2400" dirty="0">
                        <a:solidFill>
                          <a:srgbClr val="000000"/>
                        </a:solidFill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3350">
                <a:tc>
                  <a:txBody>
                    <a:bodyPr/>
                    <a:lstStyle/>
                    <a:p>
                      <a:pPr rtl="0" fontAlgn="b"/>
                      <a:r>
                        <a:rPr lang="en-US" sz="2400" dirty="0">
                          <a:effectLst/>
                          <a:latin typeface="Georgia" charset="0"/>
                        </a:rPr>
                        <a:t>Final Submission</a:t>
                      </a: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2400" dirty="0" smtClean="0">
                          <a:effectLst/>
                          <a:latin typeface="Georgia" charset="0"/>
                        </a:rPr>
                        <a:t>12/7/2018</a:t>
                      </a:r>
                      <a:endParaRPr lang="is-IS" sz="2400" dirty="0">
                        <a:effectLst/>
                        <a:latin typeface="Georgia" charset="0"/>
                      </a:endParaRPr>
                    </a:p>
                  </a:txBody>
                  <a:tcPr marL="19050" marR="19050" marT="12700" marB="12700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933972" y="1986488"/>
            <a:ext cx="3724096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Up to 4 students per team</a:t>
            </a:r>
          </a:p>
          <a:p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(Special individual teams)</a:t>
            </a:r>
          </a:p>
          <a:p>
            <a:endParaRPr lang="en-US" sz="2400" dirty="0" smtClean="0">
              <a:latin typeface="Georgia" charset="0"/>
              <a:ea typeface="Georgia" charset="0"/>
              <a:cs typeface="Georgia" charset="0"/>
            </a:endParaRPr>
          </a:p>
          <a:p>
            <a:r>
              <a:rPr lang="en-US" sz="2400" dirty="0" smtClean="0">
                <a:latin typeface="Georgia" charset="0"/>
                <a:ea typeface="Georgia" charset="0"/>
                <a:cs typeface="Georgia" charset="0"/>
              </a:rPr>
              <a:t>Project Domain:</a:t>
            </a:r>
          </a:p>
          <a:p>
            <a:pPr marL="342900" lvl="0" indent="-342900">
              <a:buFont typeface="Arial" charset="0"/>
              <a:buChar char="•"/>
            </a:pPr>
            <a:r>
              <a:rPr lang="en-US" dirty="0"/>
              <a:t>Healthcare Informatics and/or IT</a:t>
            </a:r>
          </a:p>
          <a:p>
            <a:pPr marL="342900" lvl="0" indent="-342900">
              <a:buFont typeface="Arial" charset="0"/>
              <a:buChar char="•"/>
            </a:pPr>
            <a:r>
              <a:rPr lang="en-US" dirty="0"/>
              <a:t>Digital Marketing</a:t>
            </a:r>
          </a:p>
          <a:p>
            <a:pPr marL="342900" lvl="0" indent="-342900">
              <a:buFont typeface="Arial" charset="0"/>
              <a:buChar char="•"/>
            </a:pPr>
            <a:r>
              <a:rPr lang="en-US" dirty="0"/>
              <a:t>Agriculture</a:t>
            </a:r>
          </a:p>
          <a:p>
            <a:pPr marL="342900" lvl="0" indent="-342900">
              <a:buFont typeface="Arial" charset="0"/>
              <a:buChar char="•"/>
            </a:pPr>
            <a:r>
              <a:rPr lang="en-US" dirty="0"/>
              <a:t>Animal Health and Life Sciences</a:t>
            </a:r>
          </a:p>
          <a:p>
            <a:pPr marL="342900" lvl="0" indent="-342900">
              <a:buFont typeface="Arial" charset="0"/>
              <a:buChar char="•"/>
            </a:pPr>
            <a:r>
              <a:rPr lang="en-US" dirty="0"/>
              <a:t>Engineering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Telecommunication </a:t>
            </a:r>
            <a:endParaRPr lang="en-US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20505" y="5564526"/>
            <a:ext cx="11465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/spreadsheets/d/1H70l0QVUifcyMqOqfnRXdW34xEWIt66GrY2xt5X7n_c/</a:t>
            </a:r>
            <a:r>
              <a:rPr lang="en-US" dirty="0" err="1"/>
              <a:t>edit#gid</a:t>
            </a:r>
            <a:r>
              <a:rPr lang="en-US" dirty="0"/>
              <a:t>=154683267</a:t>
            </a:r>
          </a:p>
        </p:txBody>
      </p:sp>
    </p:spTree>
    <p:extLst>
      <p:ext uri="{BB962C8B-B14F-4D97-AF65-F5344CB8AC3E}">
        <p14:creationId xmlns:p14="http://schemas.microsoft.com/office/powerpoint/2010/main" val="38123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Georgia" charset="0"/>
                <a:ea typeface="Georgia" charset="0"/>
                <a:cs typeface="Georgia" charset="0"/>
              </a:rPr>
              <a:t>Let’s try something!</a:t>
            </a:r>
            <a:endParaRPr lang="en-US" b="1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70513" y="2958486"/>
            <a:ext cx="114651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play.kahoot.it</a:t>
            </a:r>
            <a:r>
              <a:rPr lang="en-US" dirty="0"/>
              <a:t>/#/k/a4adb2c6-2d14-43b9-9dc0-2d618ec9fefc</a:t>
            </a:r>
          </a:p>
        </p:txBody>
      </p:sp>
    </p:spTree>
    <p:extLst>
      <p:ext uri="{BB962C8B-B14F-4D97-AF65-F5344CB8AC3E}">
        <p14:creationId xmlns:p14="http://schemas.microsoft.com/office/powerpoint/2010/main" val="582842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Georgia" charset="0"/>
                <a:ea typeface="Georgia" charset="0"/>
                <a:cs typeface="Georgia" charset="0"/>
              </a:rPr>
              <a:t>Agile Process Model</a:t>
            </a:r>
            <a:endParaRPr lang="en-US" b="1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52" y="1570938"/>
            <a:ext cx="5551904" cy="5037480"/>
          </a:xfrm>
        </p:spPr>
      </p:pic>
      <p:sp>
        <p:nvSpPr>
          <p:cNvPr id="5" name="Rectangle 4"/>
          <p:cNvSpPr/>
          <p:nvPr/>
        </p:nvSpPr>
        <p:spPr>
          <a:xfrm>
            <a:off x="0" y="6488668"/>
            <a:ext cx="76575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https://</a:t>
            </a:r>
            <a:r>
              <a:rPr lang="en-US" sz="1400" dirty="0" err="1" smtClean="0"/>
              <a:t>www.smartsheet.com</a:t>
            </a:r>
            <a:r>
              <a:rPr lang="en-US" sz="1400" dirty="0" smtClean="0"/>
              <a:t>/agile-vs-scrum-vs-waterfall-vs-</a:t>
            </a:r>
            <a:r>
              <a:rPr lang="en-US" sz="1400" dirty="0" err="1" smtClean="0"/>
              <a:t>kanban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048" y="1247986"/>
            <a:ext cx="8547100" cy="49911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882085" y="6491869"/>
            <a:ext cx="41735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http://</a:t>
            </a:r>
            <a:r>
              <a:rPr lang="en-US" sz="1400" dirty="0" err="1" smtClean="0"/>
              <a:t>agileforall.com</a:t>
            </a:r>
            <a:r>
              <a:rPr lang="en-US" sz="1400" dirty="0" smtClean="0"/>
              <a:t>/resources/introduction-to-agile/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489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</TotalTime>
  <Words>1310</Words>
  <Application>Microsoft Macintosh PowerPoint</Application>
  <PresentationFormat>Widescreen</PresentationFormat>
  <Paragraphs>297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Georgia</vt:lpstr>
      <vt:lpstr>Arial</vt:lpstr>
      <vt:lpstr>Office Theme</vt:lpstr>
      <vt:lpstr>CS5551 Advanced Software Engineering</vt:lpstr>
      <vt:lpstr>CS5551 Advanced Software Engineering</vt:lpstr>
      <vt:lpstr>Journal Club</vt:lpstr>
      <vt:lpstr>Exam &amp; Problem Sets</vt:lpstr>
      <vt:lpstr>Tutorial/Lab Plan (8/23 – 10/25)</vt:lpstr>
      <vt:lpstr>Tutorial/Lab Plan (8/23 – 10/25)</vt:lpstr>
      <vt:lpstr>Project Plan (1/17 – 5/5)</vt:lpstr>
      <vt:lpstr>Let’s try something!</vt:lpstr>
      <vt:lpstr>Agile Process Model</vt:lpstr>
      <vt:lpstr>UML: Unified Modeling Language</vt:lpstr>
      <vt:lpstr>Testing</vt:lpstr>
      <vt:lpstr>Cloud Computing</vt:lpstr>
      <vt:lpstr>JavaScript Everywhere</vt:lpstr>
      <vt:lpstr>Mobile Apps</vt:lpstr>
      <vt:lpstr>Project Ideas</vt:lpstr>
      <vt:lpstr>CS5551 Projects, Fall 2016</vt:lpstr>
      <vt:lpstr>Project Ideas</vt:lpstr>
      <vt:lpstr>Project Ideas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CS5551 Advanced Software Engineering</dc:title>
  <dc:creator>Microsoft Office User</dc:creator>
  <cp:lastModifiedBy>Raj Anantharaman</cp:lastModifiedBy>
  <cp:revision>68</cp:revision>
  <dcterms:created xsi:type="dcterms:W3CDTF">2017-01-14T06:55:06Z</dcterms:created>
  <dcterms:modified xsi:type="dcterms:W3CDTF">2018-08-21T21:20:22Z</dcterms:modified>
</cp:coreProperties>
</file>

<file path=docProps/thumbnail.jpeg>
</file>